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69" r:id="rId2"/>
    <p:sldId id="305" r:id="rId3"/>
    <p:sldId id="294" r:id="rId4"/>
    <p:sldId id="301" r:id="rId5"/>
    <p:sldId id="300" r:id="rId6"/>
    <p:sldId id="298" r:id="rId7"/>
    <p:sldId id="302" r:id="rId8"/>
    <p:sldId id="299" r:id="rId9"/>
    <p:sldId id="297" r:id="rId10"/>
    <p:sldId id="295" r:id="rId11"/>
    <p:sldId id="293" r:id="rId12"/>
    <p:sldId id="259" r:id="rId13"/>
    <p:sldId id="256" r:id="rId14"/>
    <p:sldId id="257" r:id="rId15"/>
    <p:sldId id="258" r:id="rId16"/>
    <p:sldId id="260" r:id="rId17"/>
    <p:sldId id="263" r:id="rId18"/>
    <p:sldId id="265" r:id="rId19"/>
    <p:sldId id="264" r:id="rId20"/>
    <p:sldId id="283" r:id="rId21"/>
    <p:sldId id="286" r:id="rId22"/>
    <p:sldId id="287" r:id="rId23"/>
    <p:sldId id="288" r:id="rId24"/>
    <p:sldId id="290" r:id="rId25"/>
    <p:sldId id="289" r:id="rId26"/>
    <p:sldId id="291" r:id="rId27"/>
    <p:sldId id="292" r:id="rId28"/>
    <p:sldId id="268" r:id="rId29"/>
    <p:sldId id="282" r:id="rId30"/>
    <p:sldId id="275" r:id="rId31"/>
    <p:sldId id="280" r:id="rId32"/>
    <p:sldId id="274" r:id="rId33"/>
    <p:sldId id="277" r:id="rId34"/>
    <p:sldId id="281" r:id="rId35"/>
    <p:sldId id="276" r:id="rId36"/>
    <p:sldId id="284" r:id="rId37"/>
    <p:sldId id="285" r:id="rId38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615" autoAdjust="0"/>
  </p:normalViewPr>
  <p:slideViewPr>
    <p:cSldViewPr>
      <p:cViewPr>
        <p:scale>
          <a:sx n="100" d="100"/>
          <a:sy n="100" d="100"/>
        </p:scale>
        <p:origin x="62" y="12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AA38E1-3BF6-475E-A297-E2D1C5EFFEFF}" type="datetimeFigureOut">
              <a:rPr lang="de-DE" smtClean="0"/>
              <a:t>22.09.2021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ACDE1-1B99-40A6-9FCE-0B65135141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678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ACDE1-1B99-40A6-9FCE-0B65135141F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1886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ACDE1-1B99-40A6-9FCE-0B65135141F9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2202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ACDE1-1B99-40A6-9FCE-0B65135141F9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9992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ACDE1-1B99-40A6-9FCE-0B65135141F9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676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ACDE1-1B99-40A6-9FCE-0B65135141F9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1546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ACDE1-1B99-40A6-9FCE-0B65135141F9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7934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ACDE1-1B99-40A6-9FCE-0B65135141F9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0662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ACDE1-1B99-40A6-9FCE-0B65135141F9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23453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ACDE1-1B99-40A6-9FCE-0B65135141F9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95220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ACDE1-1B99-40A6-9FCE-0B65135141F9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38039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ACDE1-1B99-40A6-9FCE-0B65135141F9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4702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ACDE1-1B99-40A6-9FCE-0B65135141F9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52520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ACDE1-1B99-40A6-9FCE-0B65135141F9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44233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ACDE1-1B99-40A6-9FCE-0B65135141F9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20559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ACDE1-1B99-40A6-9FCE-0B65135141F9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67488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ACDE1-1B99-40A6-9FCE-0B65135141F9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3305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ACDE1-1B99-40A6-9FCE-0B65135141F9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1975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ACDE1-1B99-40A6-9FCE-0B65135141F9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8178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ACDE1-1B99-40A6-9FCE-0B65135141F9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0668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ACDE1-1B99-40A6-9FCE-0B65135141F9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1028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ACDE1-1B99-40A6-9FCE-0B65135141F9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9921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ACDE1-1B99-40A6-9FCE-0B65135141F9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1187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ACDE1-1B99-40A6-9FCE-0B65135141F9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4661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F642-1B5E-481E-BFC9-AB2066AE28BB}" type="datetimeFigureOut">
              <a:rPr lang="de-DE" smtClean="0"/>
              <a:t>22.09.2021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EC4C-D999-4C3C-A845-FC90B75E54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5062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F642-1B5E-481E-BFC9-AB2066AE28BB}" type="datetimeFigureOut">
              <a:rPr lang="de-DE" smtClean="0"/>
              <a:t>22.09.2021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EC4C-D999-4C3C-A845-FC90B75E54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2923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F642-1B5E-481E-BFC9-AB2066AE28BB}" type="datetimeFigureOut">
              <a:rPr lang="de-DE" smtClean="0"/>
              <a:t>22.09.2021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EC4C-D999-4C3C-A845-FC90B75E54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2377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F642-1B5E-481E-BFC9-AB2066AE28BB}" type="datetimeFigureOut">
              <a:rPr lang="de-DE" smtClean="0"/>
              <a:t>22.09.2021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EC4C-D999-4C3C-A845-FC90B75E54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2568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F642-1B5E-481E-BFC9-AB2066AE28BB}" type="datetimeFigureOut">
              <a:rPr lang="de-DE" smtClean="0"/>
              <a:t>22.09.2021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EC4C-D999-4C3C-A845-FC90B75E54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5833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F642-1B5E-481E-BFC9-AB2066AE28BB}" type="datetimeFigureOut">
              <a:rPr lang="de-DE" smtClean="0"/>
              <a:t>22.09.2021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EC4C-D999-4C3C-A845-FC90B75E54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6040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F642-1B5E-481E-BFC9-AB2066AE28BB}" type="datetimeFigureOut">
              <a:rPr lang="de-DE" smtClean="0"/>
              <a:t>22.09.2021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EC4C-D999-4C3C-A845-FC90B75E54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2023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F642-1B5E-481E-BFC9-AB2066AE28BB}" type="datetimeFigureOut">
              <a:rPr lang="de-DE" smtClean="0"/>
              <a:t>22.09.2021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EC4C-D999-4C3C-A845-FC90B75E54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7985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F642-1B5E-481E-BFC9-AB2066AE28BB}" type="datetimeFigureOut">
              <a:rPr lang="de-DE" smtClean="0"/>
              <a:t>22.09.2021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EC4C-D999-4C3C-A845-FC90B75E54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7437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F642-1B5E-481E-BFC9-AB2066AE28BB}" type="datetimeFigureOut">
              <a:rPr lang="de-DE" smtClean="0"/>
              <a:t>22.09.2021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EC4C-D999-4C3C-A845-FC90B75E54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6407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F642-1B5E-481E-BFC9-AB2066AE28BB}" type="datetimeFigureOut">
              <a:rPr lang="de-DE" smtClean="0"/>
              <a:t>22.09.2021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EC4C-D999-4C3C-A845-FC90B75E54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2030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EF642-1B5E-481E-BFC9-AB2066AE28BB}" type="datetimeFigureOut">
              <a:rPr lang="de-DE" smtClean="0"/>
              <a:t>22.09.2021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2EC4C-D999-4C3C-A845-FC90B75E54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2075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865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0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4" y="-4269010"/>
            <a:ext cx="9165704" cy="1222093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084168" y="4587974"/>
            <a:ext cx="2808312" cy="400110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2000" b="1" dirty="0" smtClean="0"/>
              <a:t>Teilanonymes Urnenfeld</a:t>
            </a:r>
          </a:p>
        </p:txBody>
      </p:sp>
    </p:spTree>
    <p:extLst>
      <p:ext uri="{BB962C8B-B14F-4D97-AF65-F5344CB8AC3E}">
        <p14:creationId xmlns:p14="http://schemas.microsoft.com/office/powerpoint/2010/main" val="290387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Gerader Verbinder 11"/>
          <p:cNvCxnSpPr/>
          <p:nvPr/>
        </p:nvCxnSpPr>
        <p:spPr>
          <a:xfrm>
            <a:off x="3317821" y="1739532"/>
            <a:ext cx="2473999" cy="1817167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 flipV="1">
            <a:off x="3370515" y="1664756"/>
            <a:ext cx="2497629" cy="1915106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7250"/>
          </a:xfrm>
        </p:spPr>
        <p:txBody>
          <a:bodyPr>
            <a:noAutofit/>
          </a:bodyPr>
          <a:lstStyle/>
          <a:p>
            <a:r>
              <a:rPr lang="de-DE" sz="3600" b="1" dirty="0" smtClean="0">
                <a:solidFill>
                  <a:schemeClr val="bg1"/>
                </a:solidFill>
              </a:rPr>
              <a:t>Die 4 Säulen von Fredersdorf</a:t>
            </a:r>
            <a:endParaRPr lang="de-DE" sz="3600" b="1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48116"/>
            <a:ext cx="2694955" cy="201622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823904"/>
            <a:ext cx="2763567" cy="156543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800" y="2715766"/>
            <a:ext cx="2815576" cy="195866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61" y="873923"/>
            <a:ext cx="2653662" cy="149874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47222" y="2067694"/>
            <a:ext cx="265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Schwimmbadverein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674668" y="4353698"/>
            <a:ext cx="3145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SG </a:t>
            </a:r>
            <a:r>
              <a:rPr lang="de-DE" dirty="0" smtClean="0">
                <a:solidFill>
                  <a:schemeClr val="bg1"/>
                </a:solidFill>
              </a:rPr>
              <a:t>Fredersdorf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651718" y="2067694"/>
            <a:ext cx="265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Kirchengemeinde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01754" y="4353698"/>
            <a:ext cx="265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Freiwillige Feuerwehr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710941" y="2294172"/>
            <a:ext cx="1816776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444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bg1"/>
                </a:solidFill>
              </a:rPr>
              <a:t>Unser</a:t>
            </a:r>
          </a:p>
          <a:p>
            <a:pPr algn="ctr"/>
            <a:r>
              <a:rPr lang="de-DE" sz="2000" b="1" dirty="0" smtClean="0">
                <a:solidFill>
                  <a:schemeClr val="bg1"/>
                </a:solidFill>
              </a:rPr>
              <a:t>Festkomitee</a:t>
            </a:r>
            <a:endParaRPr lang="de-D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64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271"/>
            <a:ext cx="9248233" cy="5200771"/>
          </a:xfrm>
        </p:spPr>
      </p:pic>
      <p:sp>
        <p:nvSpPr>
          <p:cNvPr id="9" name="Textfeld 8"/>
          <p:cNvSpPr txBox="1"/>
          <p:nvPr/>
        </p:nvSpPr>
        <p:spPr>
          <a:xfrm>
            <a:off x="2195736" y="-92546"/>
            <a:ext cx="7236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 smtClean="0"/>
              <a:t>Freibad Fredersdorf</a:t>
            </a:r>
            <a:endParaRPr lang="de-DE" sz="6000" dirty="0"/>
          </a:p>
        </p:txBody>
      </p:sp>
      <p:sp>
        <p:nvSpPr>
          <p:cNvPr id="10" name="Textfeld 9"/>
          <p:cNvSpPr txBox="1"/>
          <p:nvPr/>
        </p:nvSpPr>
        <p:spPr>
          <a:xfrm>
            <a:off x="5148064" y="1779662"/>
            <a:ext cx="39749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800" dirty="0" smtClean="0">
                <a:solidFill>
                  <a:schemeClr val="bg1"/>
                </a:solidFill>
              </a:rPr>
              <a:t>Förderverein seit 2015</a:t>
            </a:r>
            <a:br>
              <a:rPr lang="de-DE" sz="2800" dirty="0" smtClean="0">
                <a:solidFill>
                  <a:schemeClr val="bg1"/>
                </a:solidFill>
              </a:rPr>
            </a:br>
            <a:r>
              <a:rPr lang="de-DE" sz="2800" dirty="0" smtClean="0">
                <a:solidFill>
                  <a:schemeClr val="bg1"/>
                </a:solidFill>
              </a:rPr>
              <a:t>100 Mitglieder!</a:t>
            </a:r>
            <a:br>
              <a:rPr lang="de-DE" sz="2800" dirty="0" smtClean="0">
                <a:solidFill>
                  <a:schemeClr val="bg1"/>
                </a:solidFill>
              </a:rPr>
            </a:br>
            <a:r>
              <a:rPr lang="de-DE" sz="2800" dirty="0" smtClean="0">
                <a:solidFill>
                  <a:schemeClr val="bg1"/>
                </a:solidFill>
              </a:rPr>
              <a:t>5000 Besucher pro Saison</a:t>
            </a:r>
            <a:br>
              <a:rPr lang="de-DE" sz="2800" dirty="0" smtClean="0">
                <a:solidFill>
                  <a:schemeClr val="bg1"/>
                </a:solidFill>
              </a:rPr>
            </a:br>
            <a:r>
              <a:rPr lang="de-DE" sz="2800" dirty="0" smtClean="0">
                <a:solidFill>
                  <a:schemeClr val="bg1"/>
                </a:solidFill>
              </a:rPr>
              <a:t>ein Ort der Begegnung </a:t>
            </a:r>
            <a:br>
              <a:rPr lang="de-DE" sz="2800" dirty="0" smtClean="0">
                <a:solidFill>
                  <a:schemeClr val="bg1"/>
                </a:solidFill>
              </a:rPr>
            </a:br>
            <a:r>
              <a:rPr lang="de-DE" sz="2800" dirty="0" smtClean="0">
                <a:solidFill>
                  <a:schemeClr val="bg1"/>
                </a:solidFill>
              </a:rPr>
              <a:t>für Freizeit und Feste</a:t>
            </a:r>
            <a:endParaRPr lang="de-DE" sz="2800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0269" y="4515966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www.freibad-fredersdorf.de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71137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166" y="2067694"/>
            <a:ext cx="5297660" cy="397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166" y="-1244674"/>
            <a:ext cx="5297660" cy="396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581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 rot="21289133">
            <a:off x="124531" y="3479410"/>
            <a:ext cx="7311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bg1"/>
                </a:solidFill>
              </a:rPr>
              <a:t>Spiel und Spaß für Jung und Alt</a:t>
            </a:r>
            <a:endParaRPr lang="de-DE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08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-77285"/>
            <a:ext cx="6952586" cy="5220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86" y="-77285"/>
            <a:ext cx="3921630" cy="5220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762" y="4083918"/>
            <a:ext cx="6624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 smtClean="0">
                <a:solidFill>
                  <a:schemeClr val="bg1"/>
                </a:solidFill>
              </a:rPr>
              <a:t>Sport und Gesundheit</a:t>
            </a:r>
            <a:endParaRPr lang="de-DE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36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707" y="0"/>
            <a:ext cx="5237163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59" y="-380578"/>
            <a:ext cx="4479666" cy="336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2983260"/>
            <a:ext cx="2915815" cy="219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915815" y="4354363"/>
            <a:ext cx="504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 smtClean="0">
                <a:solidFill>
                  <a:schemeClr val="bg1"/>
                </a:solidFill>
              </a:rPr>
              <a:t>Engagemen</a:t>
            </a:r>
            <a:r>
              <a:rPr lang="de-DE" sz="4400" dirty="0" smtClean="0">
                <a:solidFill>
                  <a:schemeClr val="bg1"/>
                </a:solidFill>
              </a:rPr>
              <a:t>t</a:t>
            </a:r>
            <a:endParaRPr lang="de-DE" sz="4400" dirty="0">
              <a:solidFill>
                <a:schemeClr val="bg1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120" y="2983260"/>
            <a:ext cx="2958931" cy="2219198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725" y="2983260"/>
            <a:ext cx="4832024" cy="3028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954213" y="2439928"/>
            <a:ext cx="61633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bg1"/>
                </a:solidFill>
              </a:rPr>
              <a:t>Ehrenamtliches Engagement</a:t>
            </a:r>
            <a:endParaRPr lang="de-DE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63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0904"/>
            <a:ext cx="3007125" cy="4011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0"/>
            <a:ext cx="4815320" cy="3611490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355726"/>
            <a:ext cx="2116833" cy="281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338519" y="116327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dirty="0" smtClean="0">
                <a:solidFill>
                  <a:schemeClr val="bg1"/>
                </a:solidFill>
              </a:rPr>
              <a:t>Feste</a:t>
            </a:r>
            <a:endParaRPr lang="de-DE" sz="7200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939692" y="3611490"/>
            <a:ext cx="4384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 smtClean="0">
                <a:solidFill>
                  <a:schemeClr val="bg1"/>
                </a:solidFill>
              </a:rPr>
              <a:t>Veranstaltungen</a:t>
            </a:r>
            <a:endParaRPr lang="de-DE" sz="4800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326851" y="1419622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 smtClean="0">
                <a:solidFill>
                  <a:schemeClr val="bg1"/>
                </a:solidFill>
              </a:rPr>
              <a:t>&amp;</a:t>
            </a:r>
            <a:endParaRPr lang="de-D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98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72650" y="-4257008"/>
            <a:ext cx="11617292" cy="8712968"/>
          </a:xfrm>
        </p:spPr>
      </p:pic>
      <p:sp>
        <p:nvSpPr>
          <p:cNvPr id="8" name="Textfeld 7"/>
          <p:cNvSpPr txBox="1"/>
          <p:nvPr/>
        </p:nvSpPr>
        <p:spPr>
          <a:xfrm>
            <a:off x="251520" y="218192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smtClean="0">
                <a:solidFill>
                  <a:schemeClr val="bg1"/>
                </a:solidFill>
              </a:rPr>
              <a:t>Freiwillige Feuerwehr</a:t>
            </a:r>
            <a:endParaRPr lang="de-DE" sz="3600" b="1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995936" y="3579862"/>
            <a:ext cx="48245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b="1" dirty="0" smtClean="0">
                <a:solidFill>
                  <a:schemeClr val="bg1"/>
                </a:solidFill>
              </a:rPr>
              <a:t>Jugendfeuerwehr seit 1994</a:t>
            </a:r>
          </a:p>
          <a:p>
            <a:pPr algn="r"/>
            <a:r>
              <a:rPr lang="de-DE" sz="2000" b="1" dirty="0" smtClean="0">
                <a:solidFill>
                  <a:schemeClr val="bg1"/>
                </a:solidFill>
              </a:rPr>
              <a:t>18 Kinder/ Jugendliche</a:t>
            </a:r>
          </a:p>
          <a:p>
            <a:pPr algn="r"/>
            <a:r>
              <a:rPr lang="de-DE" sz="2000" b="1" dirty="0">
                <a:solidFill>
                  <a:schemeClr val="bg1"/>
                </a:solidFill>
              </a:rPr>
              <a:t>w</a:t>
            </a:r>
            <a:r>
              <a:rPr lang="de-DE" sz="2000" b="1" dirty="0" smtClean="0">
                <a:solidFill>
                  <a:schemeClr val="bg1"/>
                </a:solidFill>
              </a:rPr>
              <a:t>öchentlich 1 Std. Ausbildung</a:t>
            </a:r>
          </a:p>
          <a:p>
            <a:pPr algn="r"/>
            <a:r>
              <a:rPr lang="de-DE" sz="2000" b="1" dirty="0" smtClean="0">
                <a:solidFill>
                  <a:schemeClr val="bg1"/>
                </a:solidFill>
              </a:rPr>
              <a:t>Teilnahme an Wettkämpfen und Zeltlagern</a:t>
            </a:r>
            <a:endParaRPr lang="de-D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69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251520" y="218192"/>
            <a:ext cx="6336704" cy="769441"/>
          </a:xfrm>
          <a:prstGeom prst="rect">
            <a:avLst/>
          </a:prstGeom>
          <a:solidFill>
            <a:schemeClr val="bg1">
              <a:alpha val="26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4400" b="1" dirty="0" smtClean="0"/>
              <a:t>Freiwillige Feuerwehr</a:t>
            </a:r>
            <a:endParaRPr lang="de-DE" sz="4400" b="1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38" y="-236562"/>
            <a:ext cx="9313034" cy="6984776"/>
          </a:xfrm>
        </p:spPr>
      </p:pic>
      <p:sp>
        <p:nvSpPr>
          <p:cNvPr id="8" name="Textfeld 7"/>
          <p:cNvSpPr txBox="1"/>
          <p:nvPr/>
        </p:nvSpPr>
        <p:spPr>
          <a:xfrm>
            <a:off x="403920" y="370592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smtClean="0">
                <a:solidFill>
                  <a:schemeClr val="bg1"/>
                </a:solidFill>
              </a:rPr>
              <a:t>Freiwillige Feuerwehr</a:t>
            </a:r>
            <a:endParaRPr lang="de-D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53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0578"/>
            <a:ext cx="9174909" cy="6881182"/>
          </a:xfrm>
        </p:spPr>
      </p:pic>
      <p:sp>
        <p:nvSpPr>
          <p:cNvPr id="7" name="Textfeld 6"/>
          <p:cNvSpPr txBox="1"/>
          <p:nvPr/>
        </p:nvSpPr>
        <p:spPr>
          <a:xfrm>
            <a:off x="251520" y="218192"/>
            <a:ext cx="6336704" cy="646331"/>
          </a:xfrm>
          <a:prstGeom prst="rect">
            <a:avLst/>
          </a:prstGeom>
          <a:solidFill>
            <a:schemeClr val="bg1">
              <a:alpha val="26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3600" b="1" dirty="0" smtClean="0"/>
              <a:t>Freiwillige Feuerwehr</a:t>
            </a:r>
            <a:endParaRPr lang="de-DE" sz="36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3995936" y="3435846"/>
            <a:ext cx="48245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b="1" dirty="0" smtClean="0">
                <a:solidFill>
                  <a:schemeClr val="bg1"/>
                </a:solidFill>
              </a:rPr>
              <a:t>Freiwillige Feuerwehr seit 1934</a:t>
            </a:r>
          </a:p>
          <a:p>
            <a:pPr algn="r"/>
            <a:r>
              <a:rPr lang="de-DE" sz="2000" b="1" dirty="0" smtClean="0">
                <a:solidFill>
                  <a:schemeClr val="bg1"/>
                </a:solidFill>
              </a:rPr>
              <a:t>4 Frauen / 19 Männer</a:t>
            </a:r>
          </a:p>
          <a:p>
            <a:pPr algn="r"/>
            <a:r>
              <a:rPr lang="de-DE" sz="2000" b="1" dirty="0">
                <a:solidFill>
                  <a:schemeClr val="bg1"/>
                </a:solidFill>
              </a:rPr>
              <a:t>w</a:t>
            </a:r>
            <a:r>
              <a:rPr lang="de-DE" sz="2000" b="1" dirty="0" smtClean="0">
                <a:solidFill>
                  <a:schemeClr val="bg1"/>
                </a:solidFill>
              </a:rPr>
              <a:t>öchentlich 2 Std. Ausbildung</a:t>
            </a:r>
          </a:p>
          <a:p>
            <a:pPr algn="r"/>
            <a:r>
              <a:rPr lang="de-DE" sz="2000" b="1" dirty="0">
                <a:solidFill>
                  <a:schemeClr val="bg1"/>
                </a:solidFill>
              </a:rPr>
              <a:t>j</a:t>
            </a:r>
            <a:r>
              <a:rPr lang="de-DE" sz="2000" b="1" dirty="0" smtClean="0">
                <a:solidFill>
                  <a:schemeClr val="bg1"/>
                </a:solidFill>
              </a:rPr>
              <a:t>ährlich ca. 2 Übernahmen aus der JFW</a:t>
            </a:r>
          </a:p>
          <a:p>
            <a:pPr algn="r"/>
            <a:r>
              <a:rPr lang="de-DE" sz="2000" b="1" dirty="0">
                <a:solidFill>
                  <a:schemeClr val="bg1"/>
                </a:solidFill>
              </a:rPr>
              <a:t>r</a:t>
            </a:r>
            <a:r>
              <a:rPr lang="de-DE" sz="2000" b="1" dirty="0" smtClean="0">
                <a:solidFill>
                  <a:schemeClr val="bg1"/>
                </a:solidFill>
              </a:rPr>
              <a:t>egionaler Ausbildungsverbund</a:t>
            </a:r>
            <a:endParaRPr lang="de-D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61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457200" y="339502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 smtClean="0">
                <a:solidFill>
                  <a:schemeClr val="bg1"/>
                </a:solidFill>
              </a:rPr>
              <a:t>Von </a:t>
            </a:r>
            <a:r>
              <a:rPr lang="de-DE" sz="3600" b="1" dirty="0" err="1" smtClean="0">
                <a:solidFill>
                  <a:schemeClr val="bg1"/>
                </a:solidFill>
              </a:rPr>
              <a:t>Fredersdorfern</a:t>
            </a:r>
            <a:r>
              <a:rPr lang="de-DE" sz="3600" b="1" dirty="0" smtClean="0">
                <a:solidFill>
                  <a:schemeClr val="bg1"/>
                </a:solidFill>
              </a:rPr>
              <a:t> für </a:t>
            </a:r>
            <a:r>
              <a:rPr lang="de-DE" sz="3600" b="1" dirty="0" err="1" smtClean="0">
                <a:solidFill>
                  <a:schemeClr val="bg1"/>
                </a:solidFill>
              </a:rPr>
              <a:t>Fredersdorfer</a:t>
            </a:r>
            <a:r>
              <a:rPr lang="de-DE" sz="3600" b="1" dirty="0" smtClean="0">
                <a:solidFill>
                  <a:schemeClr val="bg1"/>
                </a:solidFill>
              </a:rPr>
              <a:t/>
            </a:r>
            <a:br>
              <a:rPr lang="de-DE" sz="3600" b="1" dirty="0" smtClean="0">
                <a:solidFill>
                  <a:schemeClr val="bg1"/>
                </a:solidFill>
              </a:rPr>
            </a:br>
            <a:r>
              <a:rPr lang="de-DE" sz="3600" b="1" dirty="0" smtClean="0">
                <a:solidFill>
                  <a:schemeClr val="bg1"/>
                </a:solidFill>
              </a:rPr>
              <a:t>aktiv von Jung bis Alt</a:t>
            </a:r>
            <a:endParaRPr lang="de-DE" sz="3600" b="1" dirty="0">
              <a:solidFill>
                <a:schemeClr val="bg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456" y="1393290"/>
            <a:ext cx="4221088" cy="316581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935" y="2071972"/>
            <a:ext cx="1419622" cy="106471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447764" y="4745665"/>
            <a:ext cx="424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Kreiswettbewerb „Unser Dorf hat Zukunft“ - 23</a:t>
            </a:r>
            <a:r>
              <a:rPr lang="de-DE" sz="1200" dirty="0" smtClean="0">
                <a:solidFill>
                  <a:schemeClr val="bg1"/>
                </a:solidFill>
              </a:rPr>
              <a:t>. September 2021</a:t>
            </a:r>
            <a:endParaRPr lang="de-DE" sz="1200" dirty="0">
              <a:solidFill>
                <a:schemeClr val="bg1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488623"/>
            <a:ext cx="712055" cy="53404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9155" y="2173139"/>
            <a:ext cx="1419621" cy="1064716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7388337" y="4745664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www.fredersdorf-pm.de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02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5" r="-3" b="-5"/>
          <a:stretch>
            <a:fillRect/>
          </a:stretch>
        </p:blipFill>
        <p:spPr bwMode="auto">
          <a:xfrm>
            <a:off x="0" y="-380578"/>
            <a:ext cx="9144000" cy="609367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51520" y="218192"/>
            <a:ext cx="6336704" cy="646331"/>
          </a:xfrm>
          <a:prstGeom prst="rect">
            <a:avLst/>
          </a:prstGeom>
          <a:solidFill>
            <a:schemeClr val="bg1">
              <a:alpha val="26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3600" b="1" dirty="0" smtClean="0"/>
              <a:t>Sportgemeinschaft</a:t>
            </a:r>
            <a:endParaRPr lang="de-DE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995936" y="3435846"/>
            <a:ext cx="48245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b="1" dirty="0" smtClean="0">
                <a:solidFill>
                  <a:schemeClr val="bg1"/>
                </a:solidFill>
              </a:rPr>
              <a:t>Sportgemeinschaft Fredersdorf seit 1949</a:t>
            </a:r>
          </a:p>
          <a:p>
            <a:pPr algn="r"/>
            <a:r>
              <a:rPr lang="de-DE" sz="2000" b="1" dirty="0" smtClean="0">
                <a:solidFill>
                  <a:schemeClr val="bg1"/>
                </a:solidFill>
              </a:rPr>
              <a:t>174 Mitglieder</a:t>
            </a:r>
          </a:p>
          <a:p>
            <a:pPr algn="r"/>
            <a:r>
              <a:rPr lang="de-DE" sz="2000" b="1" dirty="0">
                <a:solidFill>
                  <a:schemeClr val="bg1"/>
                </a:solidFill>
              </a:rPr>
              <a:t>d</a:t>
            </a:r>
            <a:r>
              <a:rPr lang="de-DE" sz="2000" b="1" dirty="0" smtClean="0">
                <a:solidFill>
                  <a:schemeClr val="bg1"/>
                </a:solidFill>
              </a:rPr>
              <a:t>avon 74% </a:t>
            </a:r>
            <a:r>
              <a:rPr lang="de-DE" sz="2000" b="1" dirty="0" err="1" smtClean="0">
                <a:solidFill>
                  <a:schemeClr val="bg1"/>
                </a:solidFill>
              </a:rPr>
              <a:t>Fredersdorfer</a:t>
            </a:r>
            <a:r>
              <a:rPr lang="de-DE" sz="2000" b="1" dirty="0" smtClean="0">
                <a:solidFill>
                  <a:schemeClr val="bg1"/>
                </a:solidFill>
              </a:rPr>
              <a:t> Einwohner</a:t>
            </a:r>
          </a:p>
          <a:p>
            <a:pPr algn="r"/>
            <a:r>
              <a:rPr lang="de-DE" sz="2000" b="1" dirty="0" smtClean="0">
                <a:solidFill>
                  <a:schemeClr val="bg1"/>
                </a:solidFill>
              </a:rPr>
              <a:t>55 % unter 40 Jahre alt</a:t>
            </a:r>
          </a:p>
          <a:p>
            <a:pPr algn="r"/>
            <a:r>
              <a:rPr lang="de-DE" sz="2000" b="1" dirty="0" smtClean="0">
                <a:solidFill>
                  <a:schemeClr val="bg1"/>
                </a:solidFill>
              </a:rPr>
              <a:t>Sektionen Turnen, Gymnastik, Tischtennis</a:t>
            </a:r>
            <a:endParaRPr lang="de-D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7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" t="-15" r="-11" b="-15"/>
          <a:stretch>
            <a:fillRect/>
          </a:stretch>
        </p:blipFill>
        <p:spPr bwMode="auto">
          <a:xfrm>
            <a:off x="0" y="-812626"/>
            <a:ext cx="9139237" cy="685160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707904" y="4587974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b="1" dirty="0" smtClean="0">
                <a:solidFill>
                  <a:schemeClr val="bg1"/>
                </a:solidFill>
              </a:rPr>
              <a:t>Turnen: „</a:t>
            </a:r>
            <a:r>
              <a:rPr lang="de-DE" sz="2000" b="1" dirty="0" err="1" smtClean="0">
                <a:solidFill>
                  <a:schemeClr val="bg1"/>
                </a:solidFill>
              </a:rPr>
              <a:t>Sportflummies</a:t>
            </a:r>
            <a:r>
              <a:rPr lang="de-DE" sz="2000" b="1" dirty="0" smtClean="0">
                <a:solidFill>
                  <a:schemeClr val="bg1"/>
                </a:solidFill>
              </a:rPr>
              <a:t>“ – unsere ganz kleinen</a:t>
            </a:r>
          </a:p>
        </p:txBody>
      </p:sp>
    </p:spTree>
    <p:extLst>
      <p:ext uri="{BB962C8B-B14F-4D97-AF65-F5344CB8AC3E}">
        <p14:creationId xmlns:p14="http://schemas.microsoft.com/office/powerpoint/2010/main" val="410663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-9" r="-5" b="-9"/>
          <a:stretch>
            <a:fillRect/>
          </a:stretch>
        </p:blipFill>
        <p:spPr bwMode="auto">
          <a:xfrm>
            <a:off x="2870" y="13593"/>
            <a:ext cx="9141130" cy="51387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707904" y="4587974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b="1" dirty="0" smtClean="0">
                <a:solidFill>
                  <a:schemeClr val="bg1"/>
                </a:solidFill>
              </a:rPr>
              <a:t>Turnen: „Turnflöhe“ – alle ab 6 Jahren</a:t>
            </a:r>
          </a:p>
        </p:txBody>
      </p:sp>
    </p:spTree>
    <p:extLst>
      <p:ext uri="{BB962C8B-B14F-4D97-AF65-F5344CB8AC3E}">
        <p14:creationId xmlns:p14="http://schemas.microsoft.com/office/powerpoint/2010/main" val="228888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" t="-14" r="-18" b="-14"/>
          <a:stretch>
            <a:fillRect/>
          </a:stretch>
        </p:blipFill>
        <p:spPr bwMode="auto">
          <a:xfrm>
            <a:off x="-252536" y="-3332906"/>
            <a:ext cx="9396536" cy="1253025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707904" y="4587974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b="1" dirty="0" smtClean="0">
                <a:solidFill>
                  <a:schemeClr val="bg1"/>
                </a:solidFill>
              </a:rPr>
              <a:t>Gymnastik: alle  sind willkommen</a:t>
            </a:r>
          </a:p>
        </p:txBody>
      </p:sp>
    </p:spTree>
    <p:extLst>
      <p:ext uri="{BB962C8B-B14F-4D97-AF65-F5344CB8AC3E}">
        <p14:creationId xmlns:p14="http://schemas.microsoft.com/office/powerpoint/2010/main" val="257118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-9" r="-5" b="-9"/>
          <a:stretch>
            <a:fillRect/>
          </a:stretch>
        </p:blipFill>
        <p:spPr bwMode="auto">
          <a:xfrm>
            <a:off x="3174" y="1588"/>
            <a:ext cx="9143939" cy="51419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707904" y="4587974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b="1" dirty="0" smtClean="0">
                <a:solidFill>
                  <a:schemeClr val="bg1"/>
                </a:solidFill>
              </a:rPr>
              <a:t>Tischtennis: beim Punktspiel</a:t>
            </a:r>
          </a:p>
        </p:txBody>
      </p:sp>
    </p:spTree>
    <p:extLst>
      <p:ext uri="{BB962C8B-B14F-4D97-AF65-F5344CB8AC3E}">
        <p14:creationId xmlns:p14="http://schemas.microsoft.com/office/powerpoint/2010/main" val="109572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9" r="-3" b="-9"/>
          <a:stretch>
            <a:fillRect/>
          </a:stretch>
        </p:blipFill>
        <p:spPr bwMode="auto">
          <a:xfrm>
            <a:off x="3175" y="6350"/>
            <a:ext cx="9140825" cy="605053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707904" y="4587974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b="1" dirty="0" smtClean="0">
                <a:solidFill>
                  <a:schemeClr val="bg1"/>
                </a:solidFill>
              </a:rPr>
              <a:t>Neujahrslauf</a:t>
            </a:r>
          </a:p>
        </p:txBody>
      </p:sp>
    </p:spTree>
    <p:extLst>
      <p:ext uri="{BB962C8B-B14F-4D97-AF65-F5344CB8AC3E}">
        <p14:creationId xmlns:p14="http://schemas.microsoft.com/office/powerpoint/2010/main" val="107718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t="-9" r="-6" b="-9"/>
          <a:stretch>
            <a:fillRect/>
          </a:stretch>
        </p:blipFill>
        <p:spPr bwMode="auto">
          <a:xfrm>
            <a:off x="328" y="-1460698"/>
            <a:ext cx="9143672" cy="685862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707904" y="4587974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b="1" dirty="0" smtClean="0">
                <a:solidFill>
                  <a:schemeClr val="bg1"/>
                </a:solidFill>
              </a:rPr>
              <a:t>Sportlerball</a:t>
            </a:r>
          </a:p>
        </p:txBody>
      </p:sp>
    </p:spTree>
    <p:extLst>
      <p:ext uri="{BB962C8B-B14F-4D97-AF65-F5344CB8AC3E}">
        <p14:creationId xmlns:p14="http://schemas.microsoft.com/office/powerpoint/2010/main" val="58651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9" r="-3" b="-9"/>
          <a:stretch>
            <a:fillRect/>
          </a:stretch>
        </p:blipFill>
        <p:spPr bwMode="auto">
          <a:xfrm>
            <a:off x="-33337" y="-1172666"/>
            <a:ext cx="9177337" cy="688047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707904" y="4587974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b="1" dirty="0" smtClean="0">
                <a:solidFill>
                  <a:schemeClr val="bg1"/>
                </a:solidFill>
              </a:rPr>
              <a:t>Fahrradtour</a:t>
            </a:r>
          </a:p>
        </p:txBody>
      </p:sp>
    </p:spTree>
    <p:extLst>
      <p:ext uri="{BB962C8B-B14F-4D97-AF65-F5344CB8AC3E}">
        <p14:creationId xmlns:p14="http://schemas.microsoft.com/office/powerpoint/2010/main" val="119994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2" y="0"/>
            <a:ext cx="9186762" cy="612068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-42762" y="205979"/>
            <a:ext cx="6336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 smtClean="0">
                <a:solidFill>
                  <a:schemeClr val="bg1"/>
                </a:solidFill>
              </a:rPr>
              <a:t>Unsere Kirchengemeinde</a:t>
            </a:r>
            <a:endParaRPr lang="de-DE" sz="4400" b="1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995936" y="4011910"/>
            <a:ext cx="4824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b="1" dirty="0" smtClean="0">
                <a:solidFill>
                  <a:schemeClr val="bg1"/>
                </a:solidFill>
              </a:rPr>
              <a:t>rund 180 Gemeindeglieder</a:t>
            </a:r>
          </a:p>
          <a:p>
            <a:pPr algn="r"/>
            <a:r>
              <a:rPr lang="de-DE" sz="2000" b="1" dirty="0">
                <a:solidFill>
                  <a:schemeClr val="bg1"/>
                </a:solidFill>
              </a:rPr>
              <a:t>fester Teil </a:t>
            </a:r>
            <a:r>
              <a:rPr lang="de-DE" sz="2000" b="1" dirty="0" smtClean="0">
                <a:solidFill>
                  <a:schemeClr val="bg1"/>
                </a:solidFill>
              </a:rPr>
              <a:t>der Martinsgemeinde </a:t>
            </a:r>
            <a:r>
              <a:rPr lang="de-DE" sz="2000" b="1" dirty="0" err="1" smtClean="0">
                <a:solidFill>
                  <a:schemeClr val="bg1"/>
                </a:solidFill>
              </a:rPr>
              <a:t>Lütte</a:t>
            </a:r>
            <a:endParaRPr lang="de-DE" sz="2000" b="1" dirty="0" smtClean="0">
              <a:solidFill>
                <a:schemeClr val="bg1"/>
              </a:solidFill>
            </a:endParaRPr>
          </a:p>
          <a:p>
            <a:pPr algn="r"/>
            <a:r>
              <a:rPr lang="de-DE" sz="2000" b="1" dirty="0" smtClean="0">
                <a:solidFill>
                  <a:schemeClr val="bg1"/>
                </a:solidFill>
              </a:rPr>
              <a:t>5 aktive Gemeindekirchenräte</a:t>
            </a:r>
          </a:p>
        </p:txBody>
      </p:sp>
    </p:spTree>
    <p:extLst>
      <p:ext uri="{BB962C8B-B14F-4D97-AF65-F5344CB8AC3E}">
        <p14:creationId xmlns:p14="http://schemas.microsoft.com/office/powerpoint/2010/main" val="395667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111" y="0"/>
            <a:ext cx="9948597" cy="559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0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5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4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46"/>
            <a:ext cx="9144000" cy="608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7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" y="-905172"/>
            <a:ext cx="9138693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20" y="-668610"/>
            <a:ext cx="9181020" cy="612068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147814"/>
            <a:ext cx="3851920" cy="256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3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3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334" y="205979"/>
            <a:ext cx="10588668" cy="595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4634"/>
            <a:ext cx="9393390" cy="705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5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786" y="-164554"/>
            <a:ext cx="9604058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6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2" y="0"/>
            <a:ext cx="9186762" cy="612068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388337" y="4745664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www.fredersdorf-pm.de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-42762" y="205979"/>
            <a:ext cx="90792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 smtClean="0">
                <a:solidFill>
                  <a:schemeClr val="bg1"/>
                </a:solidFill>
              </a:rPr>
              <a:t>Vielen Dank für Ihre Aufmerksamkeit</a:t>
            </a:r>
            <a:endParaRPr lang="de-DE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28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884634"/>
            <a:ext cx="9519787" cy="71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5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-86685"/>
            <a:ext cx="7755495" cy="517285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5642"/>
            <a:ext cx="2455770" cy="184261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1959" y="2499742"/>
            <a:ext cx="3963704" cy="264375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" y="29354"/>
            <a:ext cx="3412138" cy="247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3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800" y="-2"/>
            <a:ext cx="3621024" cy="271576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800" y="1491630"/>
            <a:ext cx="5249704" cy="393727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38754" y="222489"/>
            <a:ext cx="2520281" cy="189021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1763" y="642937"/>
            <a:ext cx="5143501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2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2271"/>
            <a:ext cx="5637245" cy="422793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-2034226"/>
            <a:ext cx="6858000" cy="5143500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53990"/>
            <a:ext cx="4677139" cy="3507854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299"/>
            <a:ext cx="4644008" cy="3483006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329967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35896" cy="514318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886" y="3040154"/>
            <a:ext cx="2744686" cy="2103028"/>
          </a:xfrm>
          <a:prstGeom prst="rect">
            <a:avLst/>
          </a:prstGeom>
        </p:spPr>
      </p:pic>
      <p:sp>
        <p:nvSpPr>
          <p:cNvPr id="5" name="AutoShape 2" descr="20170910_081230.jpg (1600×900)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506" y="0"/>
            <a:ext cx="5596114" cy="314781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219822"/>
            <a:ext cx="3419872" cy="192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de-DE" sz="3600" b="1" dirty="0" smtClean="0">
                <a:solidFill>
                  <a:schemeClr val="bg1"/>
                </a:solidFill>
              </a:rPr>
              <a:t>WIR gestalten unsere Zukunft</a:t>
            </a:r>
            <a:endParaRPr lang="de-DE" sz="3600" b="1" dirty="0">
              <a:solidFill>
                <a:schemeClr val="bg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65726"/>
            <a:ext cx="3743325" cy="280987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" y="-389"/>
            <a:ext cx="2412031" cy="5143889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5" y="1465726"/>
            <a:ext cx="4238625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9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204</Words>
  <Application>Microsoft Office PowerPoint</Application>
  <PresentationFormat>Bildschirmpräsentation (16:9)</PresentationFormat>
  <Paragraphs>77</Paragraphs>
  <Slides>37</Slides>
  <Notes>23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40" baseType="lpstr">
      <vt:lpstr>Arial</vt:lpstr>
      <vt:lpstr>Calibri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WIR gestalten unsere Zukunft</vt:lpstr>
      <vt:lpstr>PowerPoint-Präsentation</vt:lpstr>
      <vt:lpstr>Die 4 Säulen von Fredersdorf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Matthias</dc:creator>
  <cp:lastModifiedBy>Daniela Prinz</cp:lastModifiedBy>
  <cp:revision>50</cp:revision>
  <dcterms:created xsi:type="dcterms:W3CDTF">2021-09-18T07:10:49Z</dcterms:created>
  <dcterms:modified xsi:type="dcterms:W3CDTF">2021-09-22T21:12:22Z</dcterms:modified>
</cp:coreProperties>
</file>